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25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125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772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614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85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4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93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765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83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0F7BAB-F276-44D8-A9E8-DB46E8D9F83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29EEBFA5-306A-4ACB-A323-509EE549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4FD0-06F3-4127-526A-C1F88DDBF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548" y="927628"/>
            <a:ext cx="8476932" cy="2712217"/>
          </a:xfrm>
        </p:spPr>
        <p:txBody>
          <a:bodyPr>
            <a:noAutofit/>
          </a:bodyPr>
          <a:lstStyle/>
          <a:p>
            <a:pPr algn="ctr"/>
            <a:r>
              <a:rPr lang="ru-RU" sz="5400" dirty="0"/>
              <a:t>Нахождение наибольшего отрезка внутри треугольника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B5922-7E36-BE23-D60C-E811EFF30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34594" y="4401104"/>
            <a:ext cx="9418320" cy="2550111"/>
          </a:xfrm>
        </p:spPr>
        <p:txBody>
          <a:bodyPr>
            <a:noAutofit/>
          </a:bodyPr>
          <a:lstStyle/>
          <a:p>
            <a:pPr algn="ctr"/>
            <a:r>
              <a:rPr lang="ru-RU" sz="2000" i="1" dirty="0">
                <a:solidFill>
                  <a:schemeClr val="tx1"/>
                </a:solidFill>
              </a:rPr>
              <a:t>Автор проекта: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Ученица 10-2 класса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Президентского ФМЛ №239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Калина Елизавета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566D1-115C-26A4-3CEE-7CBD747705F1}"/>
              </a:ext>
            </a:extLst>
          </p:cNvPr>
          <p:cNvSpPr txBox="1"/>
          <p:nvPr/>
        </p:nvSpPr>
        <p:spPr>
          <a:xfrm>
            <a:off x="6986726" y="4527612"/>
            <a:ext cx="3544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  <a:p>
            <a:r>
              <a:rPr lang="ru-RU" sz="2000" i="1" dirty="0"/>
              <a:t>Учитель информатики:</a:t>
            </a:r>
          </a:p>
          <a:p>
            <a:endParaRPr lang="ru-RU" sz="2000" dirty="0"/>
          </a:p>
          <a:p>
            <a:r>
              <a:rPr lang="ru-RU" sz="2000" dirty="0"/>
              <a:t>Клюнин Алексей Олегович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ED9A0-EBF1-E154-9303-020F91A2997F}"/>
              </a:ext>
            </a:extLst>
          </p:cNvPr>
          <p:cNvSpPr txBox="1"/>
          <p:nvPr/>
        </p:nvSpPr>
        <p:spPr>
          <a:xfrm>
            <a:off x="3355759" y="3645353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Годовой проект по информатике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695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B0890-CB5A-9C67-883F-913FF68C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08979"/>
          </a:xfrm>
        </p:spPr>
        <p:txBody>
          <a:bodyPr/>
          <a:lstStyle/>
          <a:p>
            <a:pPr algn="ctr"/>
            <a:r>
              <a:rPr lang="ru-RU" dirty="0"/>
              <a:t>Решение задачи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26976F-A44B-92D1-2B36-389D399059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118587"/>
            <a:ext cx="3848525" cy="513361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7A3DE0-3CC4-E26B-0871-A4CE658CA1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10" y="1118586"/>
            <a:ext cx="5297211" cy="5133616"/>
          </a:xfrm>
        </p:spPr>
      </p:pic>
    </p:spTree>
    <p:extLst>
      <p:ext uri="{BB962C8B-B14F-4D97-AF65-F5344CB8AC3E}">
        <p14:creationId xmlns:p14="http://schemas.microsoft.com/office/powerpoint/2010/main" val="209965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8E2C64-6C72-9805-7207-750D14C63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12465"/>
            <a:ext cx="8595360" cy="4351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>
                <a:solidFill>
                  <a:schemeClr val="accent1"/>
                </a:solidFill>
              </a:rPr>
              <a:t>Спасибо</a:t>
            </a:r>
          </a:p>
          <a:p>
            <a:pPr marL="0" indent="0" algn="ctr">
              <a:buNone/>
            </a:pPr>
            <a:r>
              <a:rPr lang="ru-RU" sz="7200" dirty="0">
                <a:solidFill>
                  <a:schemeClr val="accent1"/>
                </a:solidFill>
              </a:rPr>
              <a:t>за внимание!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8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0C01-0E41-D310-F07C-433DD693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80" y="-114174"/>
            <a:ext cx="9692640" cy="1397124"/>
          </a:xfrm>
        </p:spPr>
        <p:txBody>
          <a:bodyPr/>
          <a:lstStyle/>
          <a:p>
            <a:pPr algn="ctr"/>
            <a:r>
              <a:rPr lang="ru-RU" dirty="0"/>
              <a:t>Постановка задачи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4C878C-5BC5-0FE6-3324-CCC9C9121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" y="1734961"/>
            <a:ext cx="4363839" cy="44083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646E8-9D21-6973-B93F-7AF1D1DFB2EF}"/>
              </a:ext>
            </a:extLst>
          </p:cNvPr>
          <p:cNvSpPr txBox="1"/>
          <p:nvPr/>
        </p:nvSpPr>
        <p:spPr>
          <a:xfrm>
            <a:off x="5563340" y="1974659"/>
            <a:ext cx="542721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0" i="0" dirty="0">
                <a:effectLst/>
                <a:latin typeface="Century Schoolbook" panose="02040604050505020304" pitchFamily="18" charset="0"/>
              </a:rPr>
              <a:t>На плоскости задан треугольник и еще множество точек.</a:t>
            </a:r>
            <a:endParaRPr lang="en-US" sz="2000" b="0" i="0" dirty="0">
              <a:effectLst/>
              <a:latin typeface="Century Schoolbook" panose="02040604050505020304" pitchFamily="18" charset="0"/>
            </a:endParaRPr>
          </a:p>
          <a:p>
            <a:pPr algn="just"/>
            <a:r>
              <a:rPr lang="ru-RU" sz="2000" b="0" i="0" dirty="0">
                <a:effectLst/>
                <a:latin typeface="Century Schoolbook" panose="02040604050505020304" pitchFamily="18" charset="0"/>
              </a:rPr>
              <a:t>Необходимо найти такие две точки множества, что прямая, проходящая через эти две точки,</a:t>
            </a:r>
            <a:r>
              <a:rPr lang="ru-RU" sz="2000" dirty="0">
                <a:latin typeface="Century Schoolbook" panose="02040604050505020304" pitchFamily="18" charset="0"/>
              </a:rPr>
              <a:t> </a:t>
            </a:r>
            <a:r>
              <a:rPr lang="ru-RU" sz="2000" b="0" i="0" dirty="0">
                <a:effectLst/>
                <a:latin typeface="Century Schoolbook" panose="02040604050505020304" pitchFamily="18" charset="0"/>
              </a:rPr>
              <a:t>пересекает треугольник, и при этом отрезок этой прямой, </a:t>
            </a:r>
          </a:p>
          <a:p>
            <a:pPr algn="just"/>
            <a:r>
              <a:rPr lang="ru-RU" sz="2000" b="0" i="0" dirty="0">
                <a:effectLst/>
                <a:latin typeface="Century Schoolbook" panose="02040604050505020304" pitchFamily="18" charset="0"/>
              </a:rPr>
              <a:t>оказавшейся внутри треугольника, оказывается наибольшей длины. В качестве ответа хотелось бы видеть выделенные эти две точки, прямую, через них проходящую, и этот отрезок.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6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22CE-C165-BA5F-F4AE-761692F5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Элементы управления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2D145-0CA4-957D-908D-4F79286E26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Добавление точек вручную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Случайные точки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Задание треугольника вручную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Случайный треугольник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Загрузка файла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Сохранение файла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Очистка задачи</a:t>
            </a:r>
          </a:p>
          <a:p>
            <a:pPr algn="just"/>
            <a:r>
              <a:rPr lang="ru-RU" dirty="0">
                <a:solidFill>
                  <a:schemeClr val="tx1"/>
                </a:solidFill>
              </a:rPr>
              <a:t>Решение задачи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A20432-9E8E-A394-CFAE-1F913B03E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29" y="1828800"/>
            <a:ext cx="3770780" cy="4351338"/>
          </a:xfrm>
        </p:spPr>
      </p:pic>
    </p:spTree>
    <p:extLst>
      <p:ext uri="{BB962C8B-B14F-4D97-AF65-F5344CB8AC3E}">
        <p14:creationId xmlns:p14="http://schemas.microsoft.com/office/powerpoint/2010/main" val="70482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B5A7-13AC-DF38-02C6-8304AFCE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Добавление мышью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B02E-4A7B-8FDD-D9A7-851998A39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2627790"/>
            <a:ext cx="4480560" cy="1917577"/>
          </a:xfrm>
        </p:spPr>
        <p:txBody>
          <a:bodyPr/>
          <a:lstStyle/>
          <a:p>
            <a:pPr algn="just"/>
            <a:r>
              <a:rPr lang="ru-RU" b="1" dirty="0">
                <a:solidFill>
                  <a:schemeClr val="tx1"/>
                </a:solidFill>
              </a:rPr>
              <a:t>Левая кнопка мыши по экрану </a:t>
            </a:r>
            <a:r>
              <a:rPr lang="ru-RU" dirty="0">
                <a:solidFill>
                  <a:schemeClr val="tx1"/>
                </a:solidFill>
              </a:rPr>
              <a:t>– добавление точки</a:t>
            </a: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3 клика правой кнопкой мыши </a:t>
            </a:r>
            <a:r>
              <a:rPr lang="ru-RU" dirty="0">
                <a:solidFill>
                  <a:schemeClr val="tx1"/>
                </a:solidFill>
              </a:rPr>
              <a:t>– добавление треугольника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F369D2-6158-962B-0875-FB1644DD57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221493"/>
            <a:ext cx="4481512" cy="3565951"/>
          </a:xfrm>
        </p:spPr>
      </p:pic>
    </p:spTree>
    <p:extLst>
      <p:ext uri="{BB962C8B-B14F-4D97-AF65-F5344CB8AC3E}">
        <p14:creationId xmlns:p14="http://schemas.microsoft.com/office/powerpoint/2010/main" val="6352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E8DF-B27F-BE00-10F2-D5B51E6D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Структуры данных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A1154-1D1D-5094-DEBD-AB908CE85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622" y="1707420"/>
            <a:ext cx="2288111" cy="73152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Точка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FC946C-CB06-740F-7908-954EC12DFF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90" y="2580851"/>
            <a:ext cx="2357379" cy="36639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67963F-C897-BB2E-57A1-BB7410233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20632" y="1728319"/>
            <a:ext cx="4480560" cy="73152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Прямая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CC7047-4493-AF77-E030-E0E4313946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38" y="2580851"/>
            <a:ext cx="3121252" cy="36639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5E9F67-6CAD-D06F-97A8-5607679E1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2" y="2580851"/>
            <a:ext cx="3768005" cy="3663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DBFAFD-F8BC-3EBE-E485-D92B0BAFB9B7}"/>
              </a:ext>
            </a:extLst>
          </p:cNvPr>
          <p:cNvSpPr txBox="1"/>
          <p:nvPr/>
        </p:nvSpPr>
        <p:spPr>
          <a:xfrm>
            <a:off x="8345230" y="207318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Треугольник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79C34A-B36E-02ED-B741-2C7F1712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Рисование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36E238-01AF-5ADD-36FD-02C839BC64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34" y="1828800"/>
            <a:ext cx="3976782" cy="43513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F9F5B3-44F5-8693-BC86-0C6128E2B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432482"/>
            <a:ext cx="4480560" cy="33823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solidFill>
                  <a:schemeClr val="tx1"/>
                </a:solidFill>
              </a:rPr>
              <a:t>Рисование заданного (или случайного) треугольника и заданных (и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ru-RU" dirty="0">
                <a:solidFill>
                  <a:schemeClr val="tx1"/>
                </a:solidFill>
              </a:rPr>
              <a:t>или случайных) точек</a:t>
            </a:r>
          </a:p>
          <a:p>
            <a:pPr marL="0" indent="0" algn="just">
              <a:buNone/>
            </a:pPr>
            <a:r>
              <a:rPr lang="ru-RU" dirty="0">
                <a:solidFill>
                  <a:schemeClr val="tx1"/>
                </a:solidFill>
              </a:rPr>
              <a:t>А также точек и треугольника, полученных кликом мыши по экрану!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3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3DA0-0E27-4822-B918-ED87FFBC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Вспомогательные методы </a:t>
            </a:r>
            <a:br>
              <a:rPr lang="ru-RU" dirty="0"/>
            </a:br>
            <a:r>
              <a:rPr lang="ru-RU" dirty="0"/>
              <a:t>для решения задачи: часть 1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100D62-8D5F-0FB6-A3A7-BD8483C4CD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19" y="1979720"/>
            <a:ext cx="4074364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3152D6-6F75-5B80-1D7D-93D1EFEEF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1529" y="2390019"/>
            <a:ext cx="3489753" cy="4351337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double </a:t>
            </a:r>
            <a:r>
              <a:rPr lang="en-US" b="1" dirty="0" err="1">
                <a:solidFill>
                  <a:schemeClr val="tx1"/>
                </a:solidFill>
              </a:rPr>
              <a:t>get_line_a</a:t>
            </a:r>
            <a:r>
              <a:rPr lang="en-US" b="1" dirty="0">
                <a:solidFill>
                  <a:schemeClr val="tx1"/>
                </a:solidFill>
              </a:rPr>
              <a:t>(Line line)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возвращает коэффициент </a:t>
            </a: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ru-RU" dirty="0">
                <a:solidFill>
                  <a:schemeClr val="tx1"/>
                </a:solidFill>
              </a:rPr>
              <a:t>в общем уравнении прямой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double </a:t>
            </a:r>
            <a:r>
              <a:rPr lang="en-US" b="1" dirty="0" err="1">
                <a:solidFill>
                  <a:schemeClr val="tx1"/>
                </a:solidFill>
              </a:rPr>
              <a:t>get_line_b</a:t>
            </a:r>
            <a:r>
              <a:rPr lang="en-US" b="1" dirty="0">
                <a:solidFill>
                  <a:schemeClr val="tx1"/>
                </a:solidFill>
              </a:rPr>
              <a:t>(Line line)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коэффициент </a:t>
            </a:r>
            <a:r>
              <a:rPr lang="en-US" dirty="0">
                <a:solidFill>
                  <a:schemeClr val="tx1"/>
                </a:solidFill>
              </a:rPr>
              <a:t>b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double </a:t>
            </a:r>
            <a:r>
              <a:rPr lang="en-US" b="1" dirty="0" err="1">
                <a:solidFill>
                  <a:schemeClr val="tx1"/>
                </a:solidFill>
              </a:rPr>
              <a:t>get_line_c</a:t>
            </a:r>
            <a:r>
              <a:rPr lang="en-US" b="1" dirty="0">
                <a:solidFill>
                  <a:schemeClr val="tx1"/>
                </a:solidFill>
              </a:rPr>
              <a:t>(Line line)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коэффициент с</a:t>
            </a:r>
          </a:p>
        </p:txBody>
      </p:sp>
    </p:spTree>
    <p:extLst>
      <p:ext uri="{BB962C8B-B14F-4D97-AF65-F5344CB8AC3E}">
        <p14:creationId xmlns:p14="http://schemas.microsoft.com/office/powerpoint/2010/main" val="83093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2A82-519B-FF45-246F-7A9C39B8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Вспомогательные методы для решения задачи: часть 2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3686D0-F026-8EE2-7C2E-DA2DFAAB7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85" y="1828800"/>
            <a:ext cx="6350520" cy="43513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B3DDF-9CF1-93AC-9DD1-69DFEEAD9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4594" y="1828799"/>
            <a:ext cx="3247451" cy="435133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Vector2d  crossline(Line line1, Line line2) </a:t>
            </a:r>
            <a:r>
              <a:rPr lang="en-US" dirty="0">
                <a:solidFill>
                  <a:schemeClr val="tx1"/>
                </a:solidFill>
              </a:rPr>
              <a:t>–</a:t>
            </a:r>
            <a:r>
              <a:rPr lang="ru-RU" dirty="0">
                <a:solidFill>
                  <a:schemeClr val="tx1"/>
                </a:solidFill>
              </a:rPr>
              <a:t>точка пересечения прямых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boolean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crossLineSegment</a:t>
            </a:r>
            <a:endParaRPr lang="ru-RU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(Line line1, Line line2, Vector2d pos_border_1, Vector2d pos_border_2)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пересекает ли прямая отрезок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2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C109-5637-F916-59D4-F749F46E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Вспомогательные методы для решения задачи: часть 3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CD52EE-0505-2897-4A2F-981D5EF2E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35" y="1842311"/>
            <a:ext cx="6718961" cy="331114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ACBB3-B50E-C049-A6F3-DED36F62FCE1}"/>
              </a:ext>
            </a:extLst>
          </p:cNvPr>
          <p:cNvSpPr txBox="1"/>
          <p:nvPr/>
        </p:nvSpPr>
        <p:spPr>
          <a:xfrm>
            <a:off x="1151724" y="5415380"/>
            <a:ext cx="9761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/>
              <a:t>Void </a:t>
            </a:r>
            <a:r>
              <a:rPr lang="en-US" sz="2000" b="1" dirty="0" err="1"/>
              <a:t>lenghtBiggerMax</a:t>
            </a:r>
            <a:r>
              <a:rPr lang="en-US" sz="2000" b="1" dirty="0"/>
              <a:t>(Vector2d </a:t>
            </a:r>
            <a:r>
              <a:rPr lang="en-US" sz="2000" b="1" dirty="0" err="1"/>
              <a:t>posM</a:t>
            </a:r>
            <a:r>
              <a:rPr lang="en-US" sz="2000" b="1" dirty="0"/>
              <a:t>, Vector2d </a:t>
            </a:r>
            <a:r>
              <a:rPr lang="en-US" sz="2000" b="1" dirty="0" err="1"/>
              <a:t>posN</a:t>
            </a:r>
            <a:r>
              <a:rPr lang="en-US" sz="2000" b="1" dirty="0"/>
              <a:t>, Vector2d cross1, </a:t>
            </a:r>
            <a:endParaRPr lang="ru-RU" sz="2000" b="1" dirty="0"/>
          </a:p>
          <a:p>
            <a:pPr algn="just"/>
            <a:r>
              <a:rPr lang="en-US" sz="2000" b="1" dirty="0"/>
              <a:t>Vector2d cross2,</a:t>
            </a:r>
            <a:r>
              <a:rPr lang="ru-RU" sz="2000" b="1" dirty="0"/>
              <a:t> </a:t>
            </a:r>
            <a:r>
              <a:rPr lang="en-US" sz="2000" b="1" dirty="0"/>
              <a:t>double length) </a:t>
            </a:r>
            <a:r>
              <a:rPr lang="en-US" sz="2000" dirty="0"/>
              <a:t>– </a:t>
            </a:r>
            <a:r>
              <a:rPr lang="ru-RU" sz="2000" dirty="0"/>
              <a:t>изменение значений аргументов при </a:t>
            </a:r>
            <a:endParaRPr lang="en-US" sz="2000" dirty="0"/>
          </a:p>
          <a:p>
            <a:pPr algn="just"/>
            <a:r>
              <a:rPr lang="ru-RU" sz="2000" dirty="0"/>
              <a:t>увеличении максимальной длины отрезка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892038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77</TotalTime>
  <Words>308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Нахождение наибольшего отрезка внутри треугольника</vt:lpstr>
      <vt:lpstr>Постановка задачи</vt:lpstr>
      <vt:lpstr>Элементы управления</vt:lpstr>
      <vt:lpstr>Добавление мышью</vt:lpstr>
      <vt:lpstr>Структуры данных</vt:lpstr>
      <vt:lpstr>Рисование</vt:lpstr>
      <vt:lpstr>Вспомогательные методы  для решения задачи: часть 1</vt:lpstr>
      <vt:lpstr>Вспомогательные методы для решения задачи: часть 2</vt:lpstr>
      <vt:lpstr>Вспомогательные методы для решения задачи: часть 3</vt:lpstr>
      <vt:lpstr>Решение задачи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по информатике</dc:title>
  <dc:creator>Лиза</dc:creator>
  <cp:lastModifiedBy>Лиза</cp:lastModifiedBy>
  <cp:revision>21</cp:revision>
  <dcterms:created xsi:type="dcterms:W3CDTF">2023-04-20T19:02:31Z</dcterms:created>
  <dcterms:modified xsi:type="dcterms:W3CDTF">2023-05-09T17:49:49Z</dcterms:modified>
</cp:coreProperties>
</file>